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4" r:id="rId3"/>
    <p:sldId id="353" r:id="rId4"/>
    <p:sldId id="354" r:id="rId5"/>
    <p:sldId id="355" r:id="rId6"/>
    <p:sldId id="346" r:id="rId7"/>
    <p:sldId id="357" r:id="rId8"/>
    <p:sldId id="358" r:id="rId9"/>
    <p:sldId id="359" r:id="rId10"/>
    <p:sldId id="356" r:id="rId11"/>
    <p:sldId id="360" r:id="rId12"/>
    <p:sldId id="298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18498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8484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24779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16008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0551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4423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5809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37798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804037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37336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23379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2.1.16.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(Çoğaltarak Modelleme)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2.1.17.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Mirror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(Aynalama)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2.1.18.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(Kalınlık Verme)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2.1.19.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Fillet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(Kavis Verme)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2.1.20.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Chamfer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(Pah Kırma)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2.1.21.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(Eğim Verme)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2.1.22. Shell (İç Boşaltma)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11727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Üç Boyutlu Katı Modelleme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59674" y="2283719"/>
            <a:ext cx="865870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2.1.21. </a:t>
            </a:r>
            <a:r>
              <a:rPr lang="tr-TR" sz="1800" b="1" u="sng" dirty="0" err="1"/>
              <a:t>Draft</a:t>
            </a:r>
            <a:r>
              <a:rPr lang="tr-TR" sz="1800" b="1" u="sng" dirty="0"/>
              <a:t> (Eğim Verme)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DESING&gt;SOLID&gt;MODIFY&gt;</a:t>
            </a:r>
            <a:r>
              <a:rPr lang="tr-TR" sz="1400" dirty="0" err="1"/>
              <a:t>Draft</a:t>
            </a:r>
            <a:r>
              <a:rPr lang="tr-TR" sz="1400" dirty="0"/>
              <a:t> </a:t>
            </a:r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Verilen bir cismin yüzeyi veya yüzeylerine, girilen çekme yönü ve açısına göre eğim veren komuttur. “</a:t>
            </a:r>
            <a:r>
              <a:rPr lang="tr-TR" sz="1400" dirty="0" err="1"/>
              <a:t>Fixed</a:t>
            </a:r>
            <a:r>
              <a:rPr lang="tr-TR" sz="1400" dirty="0"/>
              <a:t> </a:t>
            </a:r>
            <a:r>
              <a:rPr lang="tr-TR" sz="1400" dirty="0" err="1"/>
              <a:t>Plane</a:t>
            </a:r>
            <a:r>
              <a:rPr lang="tr-TR" sz="1400" dirty="0"/>
              <a:t>” (sabit düzlem) ve “</a:t>
            </a:r>
            <a:r>
              <a:rPr lang="tr-TR" sz="1400" dirty="0" err="1"/>
              <a:t>Parting</a:t>
            </a:r>
            <a:r>
              <a:rPr lang="tr-TR" sz="1400" dirty="0"/>
              <a:t> </a:t>
            </a:r>
            <a:r>
              <a:rPr lang="tr-TR" sz="1400" dirty="0" err="1"/>
              <a:t>Line</a:t>
            </a:r>
            <a:r>
              <a:rPr lang="tr-TR" sz="1400" dirty="0"/>
              <a:t>” (Ayırma Çizgisi) tanımlaması ile </a:t>
            </a:r>
            <a:r>
              <a:rPr lang="tr-TR" sz="1400" dirty="0" err="1"/>
              <a:t>Draft</a:t>
            </a:r>
            <a:r>
              <a:rPr lang="tr-TR" sz="1400" dirty="0"/>
              <a:t> seçenekleri bulunmaktadır. 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4B78B2-C2C7-A7B4-A738-5F5D2CC6E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28" t="60105" r="28372" b="21601"/>
          <a:stretch/>
        </p:blipFill>
        <p:spPr>
          <a:xfrm>
            <a:off x="899592" y="4437113"/>
            <a:ext cx="7670557" cy="208823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ED14AD4-BB3D-AFF3-22AB-9248B6B57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83" t="41727" r="54939" b="53182"/>
          <a:stretch/>
        </p:blipFill>
        <p:spPr>
          <a:xfrm>
            <a:off x="1619672" y="2636912"/>
            <a:ext cx="360040" cy="4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8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73534" y="1698193"/>
            <a:ext cx="86587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2.1.22. Shell (İç Boşaltma)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DESING&gt;SOLID&gt;MODIFY&gt;Shell </a:t>
            </a:r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Girilen et kalınlığı değerine göre parça geometrisine paralel bir kabuk oluşturan, parçanın iç kısmını boşaltan komuttur. Shell komutu tüm katı cisimlere uygulanabilir. </a:t>
            </a:r>
          </a:p>
          <a:p>
            <a:pPr algn="l"/>
            <a:r>
              <a:rPr lang="tr-TR" sz="1400" dirty="0"/>
              <a:t>	Verilen şekildeki iç boşaltma işlemini oluşturmak için önce yarıçapı 50 birim olan yarım küre çizilir. Sonra Shell komutu çalıştırılıp içi boşaltılacak yüzey seçilip et kalınlığı değeri olarak 2 mm </a:t>
            </a:r>
          </a:p>
          <a:p>
            <a:pPr algn="l"/>
            <a:r>
              <a:rPr lang="tr-TR" sz="1400" dirty="0"/>
              <a:t>belirlenip komut onaylanır.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AF4631-3DA6-3CC6-8573-696037D76E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18" t="37446" r="55119" b="58367"/>
          <a:stretch/>
        </p:blipFill>
        <p:spPr>
          <a:xfrm>
            <a:off x="1475656" y="2060848"/>
            <a:ext cx="361187" cy="36004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1612A34-C1E1-F2AC-FD15-785BA088C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78" t="61004" r="29307" b="15001"/>
          <a:stretch/>
        </p:blipFill>
        <p:spPr>
          <a:xfrm>
            <a:off x="789702" y="4049687"/>
            <a:ext cx="7826372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2.1.16. </a:t>
            </a:r>
            <a:r>
              <a:rPr lang="tr-TR" sz="1800" b="1" u="sng" dirty="0" err="1"/>
              <a:t>Pattern</a:t>
            </a:r>
            <a:r>
              <a:rPr lang="tr-TR" sz="1800" b="1" u="sng" dirty="0"/>
              <a:t> (Çoğaltarak Modelleme)</a:t>
            </a:r>
            <a:br>
              <a:rPr lang="tr-TR" sz="1800" b="1" u="sng" dirty="0"/>
            </a:br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DESING&gt;SOLID&gt;CREATE&gt;</a:t>
            </a:r>
            <a:r>
              <a:rPr lang="tr-TR" sz="1400" dirty="0" err="1"/>
              <a:t>Pattern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Oluşturulan katı modelin tamamını veya bir bölümünü, parça geometrisine uygun bir biçimde çoğaltmaya yarayan komuttur. Dairesel, dikdörtgensel ve oluşturulan yola bağlı çoğaltma seçenekleri mevcuttur.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37D6B4-37F3-B68B-359E-E24D2FB96C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98" t="16062" r="58482" b="77647"/>
          <a:stretch/>
        </p:blipFill>
        <p:spPr>
          <a:xfrm>
            <a:off x="1619672" y="2420888"/>
            <a:ext cx="936104" cy="3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90EAD4-0C41-EB2D-6FAB-E6137E823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81" t="9533" r="33319" b="14868"/>
          <a:stretch/>
        </p:blipFill>
        <p:spPr>
          <a:xfrm>
            <a:off x="2085413" y="1701900"/>
            <a:ext cx="4973174" cy="47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2.1.17. </a:t>
            </a:r>
            <a:r>
              <a:rPr lang="tr-TR" sz="1800" b="1" u="sng" dirty="0" err="1"/>
              <a:t>Mirror</a:t>
            </a:r>
            <a:r>
              <a:rPr lang="tr-TR" sz="1800" b="1" u="sng" dirty="0"/>
              <a:t> (Aynalama)</a:t>
            </a:r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DESING&gt;SOLID&gt;CREATE&gt;</a:t>
            </a:r>
            <a:r>
              <a:rPr lang="tr-TR" sz="1400" dirty="0" err="1"/>
              <a:t>Mirror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Katıları simetri eksenine göre aynalama yapmak için kullanılan komuttur.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DA0326-70DB-5658-D4E0-447692F7B8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0" t="71836" r="35825" b="5065"/>
          <a:stretch/>
        </p:blipFill>
        <p:spPr>
          <a:xfrm>
            <a:off x="441616" y="3929935"/>
            <a:ext cx="8260768" cy="272608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FF2D0BF-EEBB-111C-0D2C-7377622115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90" t="23353" r="62331" b="71320"/>
          <a:stretch/>
        </p:blipFill>
        <p:spPr>
          <a:xfrm>
            <a:off x="1547664" y="2348880"/>
            <a:ext cx="436533" cy="4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2.1.18. </a:t>
            </a:r>
            <a:r>
              <a:rPr lang="tr-TR" sz="1800" b="1" u="sng" dirty="0" err="1"/>
              <a:t>Press</a:t>
            </a:r>
            <a:r>
              <a:rPr lang="tr-TR" sz="1800" b="1" u="sng" dirty="0"/>
              <a:t> </a:t>
            </a:r>
            <a:r>
              <a:rPr lang="tr-TR" sz="1800" b="1" u="sng" dirty="0" err="1"/>
              <a:t>Pull</a:t>
            </a:r>
            <a:r>
              <a:rPr lang="tr-TR" sz="1800" b="1" u="sng" dirty="0"/>
              <a:t> (Kalınlık Verme)</a:t>
            </a:r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DESING&gt;SOLID&gt;MODIFY&gt;Press Pull</a:t>
            </a:r>
            <a:endParaRPr lang="tr-TR" sz="1400" dirty="0"/>
          </a:p>
          <a:p>
            <a:pPr algn="l"/>
            <a:r>
              <a:rPr lang="tr-TR" sz="1400" b="1" dirty="0"/>
              <a:t>Klavye Kısa yolu: Q</a:t>
            </a:r>
            <a:endParaRPr lang="tr-TR" sz="1400" dirty="0"/>
          </a:p>
          <a:p>
            <a:pPr algn="l"/>
            <a:r>
              <a:rPr lang="tr-TR" sz="1400" dirty="0"/>
              <a:t>	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Oluşturulan katı modelin üzerindeki bileşenleri seçerek veya çizilen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Sketchi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kullanarak katı cisim üzerinde değişiklik yapılmasını sağlayan komuttur. Komut parametresi olarak başlangıçta sadece obje seçimi için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selection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sekmesi gelecektir. Bu sekme kullanılarak yapılan seçime göre ikinci bir komuta yönlendirme sağlanır.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62DC54B-A7F9-1AF0-3B14-3A280E6B2B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6" t="55600" r="32675" b="8000"/>
          <a:stretch/>
        </p:blipFill>
        <p:spPr>
          <a:xfrm>
            <a:off x="1619672" y="4317964"/>
            <a:ext cx="5400600" cy="250742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A8BBAB0-6085-5D90-BD10-7E8FA42CE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08" t="24801" r="62204" b="69599"/>
          <a:stretch/>
        </p:blipFill>
        <p:spPr>
          <a:xfrm>
            <a:off x="1619672" y="2348880"/>
            <a:ext cx="39604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64671" y="1628800"/>
            <a:ext cx="865870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2.1.19. </a:t>
            </a:r>
            <a:r>
              <a:rPr lang="tr-TR" sz="1800" b="1" u="sng" dirty="0" err="1"/>
              <a:t>Fillet</a:t>
            </a:r>
            <a:r>
              <a:rPr lang="tr-TR" sz="1800" b="1" u="sng" dirty="0"/>
              <a:t> (Kavis Verme)</a:t>
            </a:r>
            <a:br>
              <a:rPr lang="tr-TR" sz="1800" b="1" u="sng" dirty="0"/>
            </a:br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DESING&gt;SOLID&gt;MODIFY&gt;</a:t>
            </a:r>
            <a:r>
              <a:rPr lang="tr-TR" sz="1400" dirty="0" err="1"/>
              <a:t>Fillet</a:t>
            </a:r>
            <a:r>
              <a:rPr lang="tr-TR" sz="1400" dirty="0"/>
              <a:t> </a:t>
            </a:r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Katı cisimlerin köşelerine kavis vermek (yuvarlatmak) için kullanılan bir komuttur. Üç tip kavis verme yöntemi vardır. </a:t>
            </a:r>
          </a:p>
          <a:p>
            <a:pPr algn="l"/>
            <a:r>
              <a:rPr lang="tr-TR" sz="1400" dirty="0"/>
              <a:t>• </a:t>
            </a:r>
            <a:r>
              <a:rPr lang="tr-TR" sz="1400" dirty="0" err="1"/>
              <a:t>Fillet</a:t>
            </a:r>
            <a:r>
              <a:rPr lang="tr-TR" sz="1400" dirty="0"/>
              <a:t>: Bir köşe seçilir ve belirlenen yarıçap değerinde kavis verilir (a). Birinci köşe  seçildikten sonra </a:t>
            </a:r>
            <a:r>
              <a:rPr lang="tr-TR" sz="1400" dirty="0" err="1"/>
              <a:t>Ctrl</a:t>
            </a:r>
            <a:r>
              <a:rPr lang="tr-TR" sz="1400" dirty="0"/>
              <a:t> tuşuna basılıp sonraki köşeler seçilerek birden fazla köşeye kavis verilebilir  (b).</a:t>
            </a:r>
          </a:p>
          <a:p>
            <a:pPr algn="l"/>
            <a:r>
              <a:rPr lang="tr-TR" sz="1400" dirty="0"/>
              <a:t> • </a:t>
            </a:r>
            <a:r>
              <a:rPr lang="tr-TR" sz="1400" dirty="0" err="1"/>
              <a:t>Rule</a:t>
            </a:r>
            <a:r>
              <a:rPr lang="tr-TR" sz="1400" dirty="0"/>
              <a:t> </a:t>
            </a:r>
            <a:r>
              <a:rPr lang="tr-TR" sz="1400" dirty="0" err="1"/>
              <a:t>Fillet</a:t>
            </a:r>
            <a:r>
              <a:rPr lang="tr-TR" sz="1400" dirty="0"/>
              <a:t>: Bir yüzey seçildiğinde bağlı yüzeye bağlı bulunan bütün köşelere belirlenen yarıçap  değeri kadar kavis uygulanır (c).</a:t>
            </a:r>
          </a:p>
          <a:p>
            <a:pPr algn="l"/>
            <a:r>
              <a:rPr lang="tr-TR" sz="1400" dirty="0"/>
              <a:t> • Full </a:t>
            </a:r>
            <a:r>
              <a:rPr lang="tr-TR" sz="1400" dirty="0" err="1"/>
              <a:t>Round</a:t>
            </a:r>
            <a:r>
              <a:rPr lang="tr-TR" sz="1400" dirty="0"/>
              <a:t> </a:t>
            </a:r>
            <a:r>
              <a:rPr lang="tr-TR" sz="1400" dirty="0" err="1"/>
              <a:t>Fillet</a:t>
            </a:r>
            <a:r>
              <a:rPr lang="tr-TR" sz="1400" dirty="0"/>
              <a:t>: Seçilen yüzeyi göre tam </a:t>
            </a:r>
            <a:r>
              <a:rPr lang="tr-TR" sz="1400" dirty="0" err="1"/>
              <a:t>radüs</a:t>
            </a:r>
            <a:r>
              <a:rPr lang="tr-TR" sz="1400" dirty="0"/>
              <a:t> oluşturulur (d). Yönünün değiştirilmesi için yüzey silinip tekrar seçilmesi gerekir.</a:t>
            </a:r>
          </a:p>
          <a:p>
            <a:pPr algn="l"/>
            <a:r>
              <a:rPr lang="tr-TR" sz="1400" dirty="0"/>
              <a:t>• </a:t>
            </a:r>
            <a:r>
              <a:rPr lang="tr-TR" sz="1400" dirty="0" err="1"/>
              <a:t>Corner</a:t>
            </a:r>
            <a:r>
              <a:rPr lang="tr-TR" sz="1400" dirty="0"/>
              <a:t> </a:t>
            </a:r>
            <a:r>
              <a:rPr lang="tr-TR" sz="1400" dirty="0" err="1"/>
              <a:t>Type</a:t>
            </a:r>
            <a:r>
              <a:rPr lang="tr-TR" sz="1400" dirty="0"/>
              <a:t> olarak </a:t>
            </a:r>
            <a:r>
              <a:rPr lang="tr-TR" sz="1400" dirty="0" err="1"/>
              <a:t>Setback</a:t>
            </a:r>
            <a:r>
              <a:rPr lang="tr-TR" sz="1400" dirty="0"/>
              <a:t> seçilecek olursa e’de görülen sonuç oluşur. Radius </a:t>
            </a:r>
            <a:r>
              <a:rPr lang="tr-TR" sz="1400" dirty="0" err="1"/>
              <a:t>Type</a:t>
            </a:r>
            <a:r>
              <a:rPr lang="tr-TR" sz="1400" dirty="0"/>
              <a:t> altında bulunan </a:t>
            </a:r>
            <a:r>
              <a:rPr lang="tr-TR" sz="1400" dirty="0" err="1"/>
              <a:t>Variable</a:t>
            </a:r>
            <a:r>
              <a:rPr lang="tr-TR" sz="1400" dirty="0"/>
              <a:t> seçeneğinde başlangıcı ve bitişi farklı </a:t>
            </a:r>
            <a:r>
              <a:rPr lang="tr-TR" sz="1400" dirty="0" err="1"/>
              <a:t>radüs</a:t>
            </a:r>
            <a:r>
              <a:rPr lang="tr-TR" sz="1400" dirty="0"/>
              <a:t> değerlerine sahip kavis elde edilebilir (f).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AE77591-5795-B9EC-FCA1-ECBBFC67B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75" t="22534" r="55025" b="73466"/>
          <a:stretch/>
        </p:blipFill>
        <p:spPr>
          <a:xfrm>
            <a:off x="1547664" y="1988840"/>
            <a:ext cx="38404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732A0A0-8C9C-842F-BA9E-AF167AB22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87" t="37799" r="27551" b="11802"/>
          <a:stretch/>
        </p:blipFill>
        <p:spPr>
          <a:xfrm>
            <a:off x="1209204" y="1839794"/>
            <a:ext cx="6637864" cy="46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2.1.20. </a:t>
            </a:r>
            <a:r>
              <a:rPr lang="tr-TR" sz="1800" b="1" u="sng" dirty="0" err="1"/>
              <a:t>Chamfer</a:t>
            </a:r>
            <a:r>
              <a:rPr lang="tr-TR" sz="1800" b="1" u="sng" dirty="0"/>
              <a:t> (Pah Kırma)</a:t>
            </a:r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DESING&gt;SOLID&gt;MODIFY&gt;</a:t>
            </a:r>
            <a:r>
              <a:rPr lang="tr-TR" sz="1400" dirty="0" err="1"/>
              <a:t>Chamfer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Katı cismin köşelerine pah kırmak için kullanılan komuttur. Üç tip kavis verme yöntemi vardır. </a:t>
            </a:r>
            <a:r>
              <a:rPr lang="tr-TR" sz="1600" b="1" u="sng" dirty="0"/>
              <a:t>Bunlar:</a:t>
            </a:r>
          </a:p>
          <a:p>
            <a:pPr algn="l"/>
            <a:r>
              <a:rPr lang="tr-TR" sz="1400" b="1" dirty="0"/>
              <a:t> • </a:t>
            </a:r>
            <a:r>
              <a:rPr lang="tr-TR" sz="1400" b="1" dirty="0" err="1"/>
              <a:t>Equal</a:t>
            </a:r>
            <a:r>
              <a:rPr lang="tr-TR" sz="1400" b="1" dirty="0"/>
              <a:t> </a:t>
            </a:r>
            <a:r>
              <a:rPr lang="tr-TR" sz="1400" b="1" dirty="0" err="1"/>
              <a:t>Distance</a:t>
            </a:r>
            <a:r>
              <a:rPr lang="tr-TR" sz="1400" b="1" dirty="0"/>
              <a:t>: </a:t>
            </a:r>
            <a:r>
              <a:rPr lang="tr-TR" sz="1400" dirty="0"/>
              <a:t>Bir köşe seçilir ve belirlenen pah kırma mesafesinde her iki yönde aynı mesafede eğimli bir yüzey oluşturur (a). Birinci köşe seçildikten sonra </a:t>
            </a:r>
            <a:r>
              <a:rPr lang="tr-TR" sz="1400" dirty="0" err="1"/>
              <a:t>Ctrl</a:t>
            </a:r>
            <a:r>
              <a:rPr lang="tr-TR" sz="1400" dirty="0"/>
              <a:t> tuşuna basılıp  sonraki köşeler seçilerek birden fazla köşeye kavis verilebilir (b). Yüzey seçilecek  olursa bağlı bütün köşeler aynı anda pah kırılabilir.</a:t>
            </a:r>
          </a:p>
          <a:p>
            <a:pPr algn="l"/>
            <a:r>
              <a:rPr lang="tr-TR" sz="1400" dirty="0"/>
              <a:t> </a:t>
            </a:r>
            <a:r>
              <a:rPr lang="tr-TR" sz="1400" b="1" dirty="0"/>
              <a:t>• Two </a:t>
            </a:r>
            <a:r>
              <a:rPr lang="tr-TR" sz="1400" b="1" dirty="0" err="1"/>
              <a:t>Distance</a:t>
            </a:r>
            <a:r>
              <a:rPr lang="tr-TR" sz="1400" b="1" dirty="0"/>
              <a:t>: </a:t>
            </a:r>
            <a:r>
              <a:rPr lang="tr-TR" sz="1400" dirty="0"/>
              <a:t>Bir köşe seçilir ve pah kırma için birinci yöndeki ve ikinci yöndeki mesafe ayrı ayrı  </a:t>
            </a:r>
          </a:p>
          <a:p>
            <a:pPr algn="l"/>
            <a:r>
              <a:rPr lang="tr-TR" sz="1400" dirty="0"/>
              <a:t>verilerek oluşturulur (c). </a:t>
            </a:r>
          </a:p>
          <a:p>
            <a:pPr algn="l"/>
            <a:r>
              <a:rPr lang="tr-TR" sz="1400" b="1" dirty="0"/>
              <a:t> • </a:t>
            </a:r>
            <a:r>
              <a:rPr lang="tr-TR" sz="1400" b="1" dirty="0" err="1"/>
              <a:t>Distance</a:t>
            </a:r>
            <a:r>
              <a:rPr lang="tr-TR" sz="1400" b="1" dirty="0"/>
              <a:t> </a:t>
            </a:r>
            <a:r>
              <a:rPr lang="tr-TR" sz="1400" b="1" dirty="0" err="1"/>
              <a:t>and</a:t>
            </a:r>
            <a:r>
              <a:rPr lang="tr-TR" sz="1400" b="1" dirty="0"/>
              <a:t> </a:t>
            </a:r>
            <a:r>
              <a:rPr lang="tr-TR" sz="1400" b="1" dirty="0" err="1"/>
              <a:t>Angle</a:t>
            </a:r>
            <a:r>
              <a:rPr lang="tr-TR" sz="1400" b="1" dirty="0"/>
              <a:t>: </a:t>
            </a:r>
            <a:r>
              <a:rPr lang="tr-TR" sz="1400" dirty="0"/>
              <a:t>Seçilen köşeye pah kırmak için önce mesafe sonra açı değeri girilir ve  </a:t>
            </a:r>
          </a:p>
          <a:p>
            <a:pPr algn="l"/>
            <a:r>
              <a:rPr lang="tr-TR" sz="1400" dirty="0"/>
              <a:t>eğimli yüzey oluşturulur (d).</a:t>
            </a:r>
          </a:p>
          <a:p>
            <a:pPr algn="l"/>
            <a:r>
              <a:rPr lang="tr-TR" sz="1400" b="1" dirty="0"/>
              <a:t>•</a:t>
            </a:r>
            <a:r>
              <a:rPr lang="tr-TR" sz="1400" dirty="0"/>
              <a:t> Çoklu köşe seçimleri sonucu </a:t>
            </a:r>
            <a:r>
              <a:rPr lang="tr-TR" sz="1400" dirty="0" err="1"/>
              <a:t>Corner</a:t>
            </a:r>
            <a:r>
              <a:rPr lang="tr-TR" sz="1400" dirty="0"/>
              <a:t> </a:t>
            </a:r>
            <a:r>
              <a:rPr lang="tr-TR" sz="1400" dirty="0" err="1"/>
              <a:t>Type</a:t>
            </a:r>
            <a:r>
              <a:rPr lang="tr-TR" sz="1400" dirty="0"/>
              <a:t> olarak </a:t>
            </a:r>
            <a:r>
              <a:rPr lang="tr-TR" sz="1400" dirty="0" err="1"/>
              <a:t>Miter</a:t>
            </a:r>
            <a:r>
              <a:rPr lang="tr-TR" sz="1400" dirty="0"/>
              <a:t> seçilecek olursa Görsel 2.45-e, </a:t>
            </a:r>
            <a:r>
              <a:rPr lang="tr-TR" sz="1400" dirty="0" err="1"/>
              <a:t>Blend</a:t>
            </a:r>
            <a:r>
              <a:rPr lang="tr-TR" sz="1400" dirty="0"/>
              <a:t> seçilecek olursa da Görsel 2.45-f’de görülen köşeler oluşur.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4CA1AD-2B76-7601-C091-092A2F3A4E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38" t="50000" r="55512" b="44400"/>
          <a:stretch/>
        </p:blipFill>
        <p:spPr>
          <a:xfrm>
            <a:off x="1547664" y="234888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A6249E-622B-A753-183D-822330163C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27600" r="29525" b="22001"/>
          <a:stretch/>
        </p:blipFill>
        <p:spPr>
          <a:xfrm>
            <a:off x="1403648" y="1916832"/>
            <a:ext cx="6552728" cy="47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91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7892</TotalTime>
  <Words>774</Words>
  <Application>Microsoft Office PowerPoint</Application>
  <PresentationFormat>Ekran Gösterisi (4:3)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Microsoft Sans Serif</vt:lpstr>
      <vt:lpstr>powerpoint-template-24</vt:lpstr>
      <vt:lpstr>2.1.16. Pattern (Çoğaltarak Modelleme) 2.1.17. Mirror (Aynalama) 2.1.18. Press Pull (Kalınlık Verme) 2.1.19. Fillet (Kavis Verme) 2.1.20. Chamfer (Pah Kırma) 2.1.21. Draft (Eğim Verme) 2.1.22. Shell (İç Boşaltma)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80</cp:revision>
  <dcterms:created xsi:type="dcterms:W3CDTF">2021-12-22T17:52:59Z</dcterms:created>
  <dcterms:modified xsi:type="dcterms:W3CDTF">2024-12-05T18:04:26Z</dcterms:modified>
</cp:coreProperties>
</file>